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57" r:id="rId3"/>
  </p:sldIdLst>
  <p:sldSz cx="6858000" cy="9906000" type="A4"/>
  <p:notesSz cx="6735763" cy="9866313"/>
  <p:defaultTextStyle>
    <a:defPPr>
      <a:defRPr lang="fi-FI"/>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CA48CF-A539-4B65-9F29-7C69D2DA19F7}" v="12" dt="2026-08-20T09:15:59.3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4380" y="120"/>
      </p:cViewPr>
      <p:guideLst>
        <p:guide orient="horz" pos="312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B3957BB-5EFA-48D6-AB38-2E660279F226}"/>
              </a:ext>
            </a:extLst>
          </p:cNvPr>
          <p:cNvSpPr>
            <a:spLocks noGrp="1"/>
          </p:cNvSpPr>
          <p:nvPr>
            <p:ph type="ctrTitle"/>
          </p:nvPr>
        </p:nvSpPr>
        <p:spPr>
          <a:xfrm>
            <a:off x="857250" y="1620838"/>
            <a:ext cx="5143500" cy="3449637"/>
          </a:xfrm>
          <a:prstGeom prst="rect">
            <a:avLst/>
          </a:prstGeo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D7AC7CB0-B7C7-458D-979D-5698D85CE453}"/>
              </a:ext>
            </a:extLst>
          </p:cNvPr>
          <p:cNvSpPr>
            <a:spLocks noGrp="1"/>
          </p:cNvSpPr>
          <p:nvPr>
            <p:ph type="subTitle" idx="1"/>
          </p:nvPr>
        </p:nvSpPr>
        <p:spPr>
          <a:xfrm>
            <a:off x="857250" y="5202238"/>
            <a:ext cx="5143500" cy="23923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Tree>
    <p:extLst>
      <p:ext uri="{BB962C8B-B14F-4D97-AF65-F5344CB8AC3E}">
        <p14:creationId xmlns:p14="http://schemas.microsoft.com/office/powerpoint/2010/main" val="778239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83FCDA7-D448-41E9-B877-6C84F7766436}"/>
              </a:ext>
            </a:extLst>
          </p:cNvPr>
          <p:cNvSpPr>
            <a:spLocks noGrp="1"/>
          </p:cNvSpPr>
          <p:nvPr>
            <p:ph type="title"/>
          </p:nvPr>
        </p:nvSpPr>
        <p:spPr>
          <a:xfrm>
            <a:off x="471488" y="527050"/>
            <a:ext cx="5915025" cy="1914525"/>
          </a:xfrm>
          <a:prstGeom prst="rect">
            <a:avLst/>
          </a:prstGeom>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AA715A20-BBDD-42DD-8187-A7D688226D03}"/>
              </a:ext>
            </a:extLst>
          </p:cNvPr>
          <p:cNvSpPr>
            <a:spLocks noGrp="1"/>
          </p:cNvSpPr>
          <p:nvPr>
            <p:ph type="body" orient="vert" idx="1"/>
          </p:nvPr>
        </p:nvSpPr>
        <p:spPr>
          <a:xfrm>
            <a:off x="471488" y="2636838"/>
            <a:ext cx="5915025" cy="6284912"/>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808320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E8A7DE87-0EBD-4330-A8FE-D5EFE6EFA3E2}"/>
              </a:ext>
            </a:extLst>
          </p:cNvPr>
          <p:cNvSpPr>
            <a:spLocks noGrp="1"/>
          </p:cNvSpPr>
          <p:nvPr>
            <p:ph type="title" orient="vert"/>
          </p:nvPr>
        </p:nvSpPr>
        <p:spPr>
          <a:xfrm>
            <a:off x="4908550" y="527050"/>
            <a:ext cx="1477963" cy="8394700"/>
          </a:xfrm>
          <a:prstGeom prst="rect">
            <a:avLst/>
          </a:prstGeo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4062F034-7308-40CD-A46A-155DE5C69DF8}"/>
              </a:ext>
            </a:extLst>
          </p:cNvPr>
          <p:cNvSpPr>
            <a:spLocks noGrp="1"/>
          </p:cNvSpPr>
          <p:nvPr>
            <p:ph type="body" orient="vert" idx="1"/>
          </p:nvPr>
        </p:nvSpPr>
        <p:spPr>
          <a:xfrm>
            <a:off x="471488" y="527050"/>
            <a:ext cx="4284662" cy="8394700"/>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959835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6C3A8A5-F601-44F2-8D1C-331E6DC060C4}"/>
              </a:ext>
            </a:extLst>
          </p:cNvPr>
          <p:cNvSpPr>
            <a:spLocks noGrp="1"/>
          </p:cNvSpPr>
          <p:nvPr>
            <p:ph type="title"/>
          </p:nvPr>
        </p:nvSpPr>
        <p:spPr>
          <a:xfrm>
            <a:off x="471488" y="527050"/>
            <a:ext cx="5915025" cy="1914525"/>
          </a:xfrm>
          <a:prstGeom prst="rect">
            <a:avLst/>
          </a:prstGeom>
        </p:spPr>
        <p:txBody>
          <a:bodyPr/>
          <a:lstStyle/>
          <a:p>
            <a:r>
              <a:rPr lang="fi-FI"/>
              <a:t>Muokkaa ots. perustyyl. napsautt.</a:t>
            </a:r>
          </a:p>
        </p:txBody>
      </p:sp>
      <p:sp>
        <p:nvSpPr>
          <p:cNvPr id="3" name="Sisällön paikkamerkki 2">
            <a:extLst>
              <a:ext uri="{FF2B5EF4-FFF2-40B4-BE49-F238E27FC236}">
                <a16:creationId xmlns:a16="http://schemas.microsoft.com/office/drawing/2014/main" id="{FC9BD5DF-5C06-47F8-8CE6-3449D2C6DC35}"/>
              </a:ext>
            </a:extLst>
          </p:cNvPr>
          <p:cNvSpPr>
            <a:spLocks noGrp="1"/>
          </p:cNvSpPr>
          <p:nvPr>
            <p:ph idx="1"/>
          </p:nvPr>
        </p:nvSpPr>
        <p:spPr>
          <a:xfrm>
            <a:off x="471488" y="2636838"/>
            <a:ext cx="5915025" cy="6284912"/>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577249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7476CB8-AC7F-4F55-B0FD-523A9328684F}"/>
              </a:ext>
            </a:extLst>
          </p:cNvPr>
          <p:cNvSpPr>
            <a:spLocks noGrp="1"/>
          </p:cNvSpPr>
          <p:nvPr>
            <p:ph type="title"/>
          </p:nvPr>
        </p:nvSpPr>
        <p:spPr>
          <a:xfrm>
            <a:off x="468313" y="2470150"/>
            <a:ext cx="5915025" cy="4119563"/>
          </a:xfrm>
          <a:prstGeom prst="rect">
            <a:avLst/>
          </a:prstGeo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F62109AF-775B-402B-8DC9-594677DA41B1}"/>
              </a:ext>
            </a:extLst>
          </p:cNvPr>
          <p:cNvSpPr>
            <a:spLocks noGrp="1"/>
          </p:cNvSpPr>
          <p:nvPr>
            <p:ph type="body" idx="1"/>
          </p:nvPr>
        </p:nvSpPr>
        <p:spPr>
          <a:xfrm>
            <a:off x="468313" y="6629400"/>
            <a:ext cx="5915025" cy="2166938"/>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i-FI"/>
              <a:t>Muokkaa tekstin perustyylejä napsauttamalla</a:t>
            </a:r>
          </a:p>
        </p:txBody>
      </p:sp>
    </p:spTree>
    <p:extLst>
      <p:ext uri="{BB962C8B-B14F-4D97-AF65-F5344CB8AC3E}">
        <p14:creationId xmlns:p14="http://schemas.microsoft.com/office/powerpoint/2010/main" val="2627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DEE8F28-DDD9-4DBE-9F62-50E425E6952D}"/>
              </a:ext>
            </a:extLst>
          </p:cNvPr>
          <p:cNvSpPr>
            <a:spLocks noGrp="1"/>
          </p:cNvSpPr>
          <p:nvPr>
            <p:ph type="title"/>
          </p:nvPr>
        </p:nvSpPr>
        <p:spPr>
          <a:xfrm>
            <a:off x="471488" y="527050"/>
            <a:ext cx="5915025" cy="1914525"/>
          </a:xfrm>
          <a:prstGeom prst="rect">
            <a:avLst/>
          </a:prstGeom>
        </p:spPr>
        <p:txBody>
          <a:bodyPr/>
          <a:lstStyle/>
          <a:p>
            <a:r>
              <a:rPr lang="fi-FI"/>
              <a:t>Muokkaa ots. perustyyl. napsautt.</a:t>
            </a:r>
          </a:p>
        </p:txBody>
      </p:sp>
      <p:sp>
        <p:nvSpPr>
          <p:cNvPr id="3" name="Sisällön paikkamerkki 2">
            <a:extLst>
              <a:ext uri="{FF2B5EF4-FFF2-40B4-BE49-F238E27FC236}">
                <a16:creationId xmlns:a16="http://schemas.microsoft.com/office/drawing/2014/main" id="{46F763DA-CE97-4C60-9503-6464F2C1616B}"/>
              </a:ext>
            </a:extLst>
          </p:cNvPr>
          <p:cNvSpPr>
            <a:spLocks noGrp="1"/>
          </p:cNvSpPr>
          <p:nvPr>
            <p:ph sz="half" idx="1"/>
          </p:nvPr>
        </p:nvSpPr>
        <p:spPr>
          <a:xfrm>
            <a:off x="471488" y="2636838"/>
            <a:ext cx="2881312" cy="6284912"/>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3BFCEEE6-1170-4389-A595-A6A09D088182}"/>
              </a:ext>
            </a:extLst>
          </p:cNvPr>
          <p:cNvSpPr>
            <a:spLocks noGrp="1"/>
          </p:cNvSpPr>
          <p:nvPr>
            <p:ph sz="half" idx="2"/>
          </p:nvPr>
        </p:nvSpPr>
        <p:spPr>
          <a:xfrm>
            <a:off x="3505200" y="2636838"/>
            <a:ext cx="2881313" cy="6284912"/>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638726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3BCB47E-0A15-4D94-A190-153A0C60762C}"/>
              </a:ext>
            </a:extLst>
          </p:cNvPr>
          <p:cNvSpPr>
            <a:spLocks noGrp="1"/>
          </p:cNvSpPr>
          <p:nvPr>
            <p:ph type="title"/>
          </p:nvPr>
        </p:nvSpPr>
        <p:spPr>
          <a:xfrm>
            <a:off x="473075" y="527050"/>
            <a:ext cx="5915025" cy="1914525"/>
          </a:xfrm>
          <a:prstGeom prst="rect">
            <a:avLst/>
          </a:prstGeom>
        </p:spPr>
        <p:txBody>
          <a:bodyPr/>
          <a:lstStyle/>
          <a:p>
            <a:r>
              <a:rPr lang="fi-FI"/>
              <a:t>Muokkaa ots. perustyyl. napsautt.</a:t>
            </a:r>
          </a:p>
        </p:txBody>
      </p:sp>
      <p:sp>
        <p:nvSpPr>
          <p:cNvPr id="3" name="Tekstin paikkamerkki 2">
            <a:extLst>
              <a:ext uri="{FF2B5EF4-FFF2-40B4-BE49-F238E27FC236}">
                <a16:creationId xmlns:a16="http://schemas.microsoft.com/office/drawing/2014/main" id="{68F5AF71-77E3-4D5E-8E6A-B50B85B87C3D}"/>
              </a:ext>
            </a:extLst>
          </p:cNvPr>
          <p:cNvSpPr>
            <a:spLocks noGrp="1"/>
          </p:cNvSpPr>
          <p:nvPr>
            <p:ph type="body" idx="1"/>
          </p:nvPr>
        </p:nvSpPr>
        <p:spPr>
          <a:xfrm>
            <a:off x="473075" y="2428875"/>
            <a:ext cx="2900363" cy="118903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EBCFF1B9-9863-4FE4-8637-D57AE552A287}"/>
              </a:ext>
            </a:extLst>
          </p:cNvPr>
          <p:cNvSpPr>
            <a:spLocks noGrp="1"/>
          </p:cNvSpPr>
          <p:nvPr>
            <p:ph sz="half" idx="2"/>
          </p:nvPr>
        </p:nvSpPr>
        <p:spPr>
          <a:xfrm>
            <a:off x="473075" y="3617913"/>
            <a:ext cx="2900363" cy="5322887"/>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B2155279-8F15-4878-954B-B85B1E1CAC7A}"/>
              </a:ext>
            </a:extLst>
          </p:cNvPr>
          <p:cNvSpPr>
            <a:spLocks noGrp="1"/>
          </p:cNvSpPr>
          <p:nvPr>
            <p:ph type="body" sz="quarter" idx="3"/>
          </p:nvPr>
        </p:nvSpPr>
        <p:spPr>
          <a:xfrm>
            <a:off x="3471863" y="2428875"/>
            <a:ext cx="2916237" cy="118903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49E55357-07A8-4987-BB98-EA569969196C}"/>
              </a:ext>
            </a:extLst>
          </p:cNvPr>
          <p:cNvSpPr>
            <a:spLocks noGrp="1"/>
          </p:cNvSpPr>
          <p:nvPr>
            <p:ph sz="quarter" idx="4"/>
          </p:nvPr>
        </p:nvSpPr>
        <p:spPr>
          <a:xfrm>
            <a:off x="3471863" y="3617913"/>
            <a:ext cx="2916237" cy="5322887"/>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3711947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461D153-B05B-4248-87C6-6EEC4FC7585A}"/>
              </a:ext>
            </a:extLst>
          </p:cNvPr>
          <p:cNvSpPr>
            <a:spLocks noGrp="1"/>
          </p:cNvSpPr>
          <p:nvPr>
            <p:ph type="title"/>
          </p:nvPr>
        </p:nvSpPr>
        <p:spPr>
          <a:xfrm>
            <a:off x="471488" y="527050"/>
            <a:ext cx="5915025" cy="1914525"/>
          </a:xfrm>
          <a:prstGeom prst="rect">
            <a:avLst/>
          </a:prstGeom>
        </p:spPr>
        <p:txBody>
          <a:bodyPr/>
          <a:lstStyle/>
          <a:p>
            <a:r>
              <a:rPr lang="fi-FI"/>
              <a:t>Muokkaa ots. perustyyl. napsautt.</a:t>
            </a:r>
          </a:p>
        </p:txBody>
      </p:sp>
    </p:spTree>
    <p:extLst>
      <p:ext uri="{BB962C8B-B14F-4D97-AF65-F5344CB8AC3E}">
        <p14:creationId xmlns:p14="http://schemas.microsoft.com/office/powerpoint/2010/main" val="1791489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9233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77580CC-5D6E-4CBC-8742-FBE9B2CB7BFE}"/>
              </a:ext>
            </a:extLst>
          </p:cNvPr>
          <p:cNvSpPr>
            <a:spLocks noGrp="1"/>
          </p:cNvSpPr>
          <p:nvPr>
            <p:ph type="title"/>
          </p:nvPr>
        </p:nvSpPr>
        <p:spPr>
          <a:xfrm>
            <a:off x="473075" y="660400"/>
            <a:ext cx="2211388" cy="2311400"/>
          </a:xfrm>
          <a:prstGeom prst="rect">
            <a:avLst/>
          </a:prstGeo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0421FAA4-2B07-450A-848E-B9F621B78AC7}"/>
              </a:ext>
            </a:extLst>
          </p:cNvPr>
          <p:cNvSpPr>
            <a:spLocks noGrp="1"/>
          </p:cNvSpPr>
          <p:nvPr>
            <p:ph idx="1"/>
          </p:nvPr>
        </p:nvSpPr>
        <p:spPr>
          <a:xfrm>
            <a:off x="2916238" y="1425575"/>
            <a:ext cx="3471862" cy="704056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FB105634-DEA7-4A85-B538-70909F105EE9}"/>
              </a:ext>
            </a:extLst>
          </p:cNvPr>
          <p:cNvSpPr>
            <a:spLocks noGrp="1"/>
          </p:cNvSpPr>
          <p:nvPr>
            <p:ph type="body" sz="half" idx="2"/>
          </p:nvPr>
        </p:nvSpPr>
        <p:spPr>
          <a:xfrm>
            <a:off x="473075" y="2971800"/>
            <a:ext cx="2211388" cy="550545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Tree>
    <p:extLst>
      <p:ext uri="{BB962C8B-B14F-4D97-AF65-F5344CB8AC3E}">
        <p14:creationId xmlns:p14="http://schemas.microsoft.com/office/powerpoint/2010/main" val="2009265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DFB5AED-0EBE-45DC-A186-187C22F535C7}"/>
              </a:ext>
            </a:extLst>
          </p:cNvPr>
          <p:cNvSpPr>
            <a:spLocks noGrp="1"/>
          </p:cNvSpPr>
          <p:nvPr>
            <p:ph type="title"/>
          </p:nvPr>
        </p:nvSpPr>
        <p:spPr>
          <a:xfrm>
            <a:off x="473075" y="660400"/>
            <a:ext cx="2211388" cy="2311400"/>
          </a:xfrm>
          <a:prstGeom prst="rect">
            <a:avLst/>
          </a:prstGeo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EBCDA90F-D23B-4A77-BE69-83949CCC701C}"/>
              </a:ext>
            </a:extLst>
          </p:cNvPr>
          <p:cNvSpPr>
            <a:spLocks noGrp="1"/>
          </p:cNvSpPr>
          <p:nvPr>
            <p:ph type="pic" idx="1"/>
          </p:nvPr>
        </p:nvSpPr>
        <p:spPr>
          <a:xfrm>
            <a:off x="2916238" y="1425575"/>
            <a:ext cx="3471862" cy="704056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i-FI" noProof="0"/>
          </a:p>
        </p:txBody>
      </p:sp>
      <p:sp>
        <p:nvSpPr>
          <p:cNvPr id="4" name="Tekstin paikkamerkki 3">
            <a:extLst>
              <a:ext uri="{FF2B5EF4-FFF2-40B4-BE49-F238E27FC236}">
                <a16:creationId xmlns:a16="http://schemas.microsoft.com/office/drawing/2014/main" id="{05BCA02E-B5B8-4D13-B1CA-C4A94D543DC7}"/>
              </a:ext>
            </a:extLst>
          </p:cNvPr>
          <p:cNvSpPr>
            <a:spLocks noGrp="1"/>
          </p:cNvSpPr>
          <p:nvPr>
            <p:ph type="body" sz="half" idx="2"/>
          </p:nvPr>
        </p:nvSpPr>
        <p:spPr>
          <a:xfrm>
            <a:off x="473075" y="2971800"/>
            <a:ext cx="2211388" cy="550545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Tree>
    <p:extLst>
      <p:ext uri="{BB962C8B-B14F-4D97-AF65-F5344CB8AC3E}">
        <p14:creationId xmlns:p14="http://schemas.microsoft.com/office/powerpoint/2010/main" val="4027416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2.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1026" name="Object 7">
            <a:extLst>
              <a:ext uri="{FF2B5EF4-FFF2-40B4-BE49-F238E27FC236}">
                <a16:creationId xmlns:a16="http://schemas.microsoft.com/office/drawing/2014/main" id="{735C496D-ADD1-47CA-9B7F-77AA5D236E33}"/>
              </a:ext>
            </a:extLst>
          </p:cNvPr>
          <p:cNvGraphicFramePr>
            <a:graphicFrameLocks noChangeAspect="1"/>
          </p:cNvGraphicFramePr>
          <p:nvPr userDrawn="1"/>
        </p:nvGraphicFramePr>
        <p:xfrm>
          <a:off x="333375" y="8983663"/>
          <a:ext cx="6161088" cy="660400"/>
        </p:xfrm>
        <a:graphic>
          <a:graphicData uri="http://schemas.openxmlformats.org/presentationml/2006/ole">
            <mc:AlternateContent xmlns:mc="http://schemas.openxmlformats.org/markup-compatibility/2006">
              <mc:Choice xmlns:v="urn:schemas-microsoft-com:vml" Requires="v">
                <p:oleObj name="CorelDRAW" r:id="rId13" imgW="6161331" imgH="660370" progId="CorelDraw.Graphic.15">
                  <p:embed/>
                </p:oleObj>
              </mc:Choice>
              <mc:Fallback>
                <p:oleObj name="CorelDRAW" r:id="rId13" imgW="6161331" imgH="660370" progId="CorelDraw.Graphic.15">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3375" y="8983663"/>
                        <a:ext cx="6161088" cy="66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8">
            <a:extLst>
              <a:ext uri="{FF2B5EF4-FFF2-40B4-BE49-F238E27FC236}">
                <a16:creationId xmlns:a16="http://schemas.microsoft.com/office/drawing/2014/main" id="{B83F7543-9320-49E0-9798-C3949F692CBA}"/>
              </a:ext>
            </a:extLst>
          </p:cNvPr>
          <p:cNvGraphicFramePr>
            <a:graphicFrameLocks noChangeAspect="1"/>
          </p:cNvGraphicFramePr>
          <p:nvPr userDrawn="1"/>
        </p:nvGraphicFramePr>
        <p:xfrm>
          <a:off x="100013" y="128588"/>
          <a:ext cx="6757987" cy="1884362"/>
        </p:xfrm>
        <a:graphic>
          <a:graphicData uri="http://schemas.openxmlformats.org/presentationml/2006/ole">
            <mc:AlternateContent xmlns:mc="http://schemas.openxmlformats.org/markup-compatibility/2006">
              <mc:Choice xmlns:v="urn:schemas-microsoft-com:vml" Requires="v">
                <p:oleObj name="CorelDRAW" r:id="rId15" imgW="6757243" imgH="1885145" progId="CorelDraw.Graphic.15">
                  <p:embed/>
                </p:oleObj>
              </mc:Choice>
              <mc:Fallback>
                <p:oleObj name="CorelDRAW" r:id="rId15" imgW="6757243" imgH="1885145" progId="CorelDraw.Graphic.15">
                  <p:embed/>
                  <p:pic>
                    <p:nvPicPr>
                      <p:cNvPr id="0" name="Object 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0013" y="128588"/>
                        <a:ext cx="6757987" cy="1884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kymengolf.fi/fi-fi/kilpailumaaraykset/kgn-lyontipelimestaruuskilpailu/956/"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10">
            <a:extLst>
              <a:ext uri="{FF2B5EF4-FFF2-40B4-BE49-F238E27FC236}">
                <a16:creationId xmlns:a16="http://schemas.microsoft.com/office/drawing/2014/main" id="{6BF1799A-8F37-4A64-B602-D2B12DAF038C}"/>
              </a:ext>
            </a:extLst>
          </p:cNvPr>
          <p:cNvSpPr txBox="1">
            <a:spLocks noChangeArrowheads="1"/>
          </p:cNvSpPr>
          <p:nvPr/>
        </p:nvSpPr>
        <p:spPr bwMode="auto">
          <a:xfrm>
            <a:off x="116632" y="3080792"/>
            <a:ext cx="1512168" cy="4739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fi-FI" altLang="fi-FI" sz="1100" b="1" dirty="0"/>
              <a:t>Aika:</a:t>
            </a:r>
          </a:p>
          <a:p>
            <a:pPr algn="r" eaLnBrk="1" hangingPunct="1"/>
            <a:r>
              <a:rPr lang="fi-FI" altLang="fi-FI" sz="1100" b="1" dirty="0"/>
              <a:t>  </a:t>
            </a:r>
          </a:p>
          <a:p>
            <a:pPr algn="r" eaLnBrk="1" hangingPunct="1"/>
            <a:r>
              <a:rPr lang="fi-FI" altLang="fi-FI" sz="1100" b="1" dirty="0"/>
              <a:t>Kilpailun johtaja:</a:t>
            </a:r>
          </a:p>
          <a:p>
            <a:pPr algn="r" eaLnBrk="1" hangingPunct="1"/>
            <a:endParaRPr lang="fi-FI" altLang="fi-FI" sz="1100" b="1" dirty="0"/>
          </a:p>
          <a:p>
            <a:pPr algn="r" eaLnBrk="1" hangingPunct="1"/>
            <a:r>
              <a:rPr lang="fi-FI" altLang="fi-FI" sz="1100" b="1" dirty="0"/>
              <a:t>Kilpailumääräykset:</a:t>
            </a:r>
          </a:p>
          <a:p>
            <a:pPr algn="r" eaLnBrk="1" hangingPunct="1"/>
            <a:endParaRPr lang="fi-FI" altLang="fi-FI" sz="1100" b="1" dirty="0"/>
          </a:p>
          <a:p>
            <a:pPr algn="r" eaLnBrk="1" hangingPunct="1"/>
            <a:endParaRPr lang="fi-FI" altLang="fi-FI" sz="1100" b="1" dirty="0"/>
          </a:p>
          <a:p>
            <a:pPr algn="r" eaLnBrk="1" hangingPunct="1"/>
            <a:r>
              <a:rPr lang="fi-FI" altLang="fi-FI" sz="1100" b="1" dirty="0"/>
              <a:t>Pelattavat tiit:</a:t>
            </a:r>
          </a:p>
          <a:p>
            <a:pPr algn="r" eaLnBrk="1" hangingPunct="1"/>
            <a:endParaRPr lang="fi-FI" altLang="fi-FI" sz="1100" b="1" dirty="0"/>
          </a:p>
          <a:p>
            <a:pPr algn="r" eaLnBrk="1" hangingPunct="1"/>
            <a:endParaRPr lang="fi-FI" altLang="fi-FI" sz="1100" b="1" dirty="0"/>
          </a:p>
          <a:p>
            <a:pPr algn="r" eaLnBrk="1" hangingPunct="1"/>
            <a:endParaRPr lang="fi-FI" altLang="fi-FI" sz="1100" b="1" dirty="0"/>
          </a:p>
          <a:p>
            <a:pPr algn="r" eaLnBrk="1" hangingPunct="1"/>
            <a:endParaRPr lang="fi-FI" altLang="fi-FI" sz="1100" b="1" dirty="0"/>
          </a:p>
          <a:p>
            <a:pPr algn="r" eaLnBrk="1" hangingPunct="1"/>
            <a:endParaRPr lang="fi-FI" altLang="fi-FI" sz="1100" b="1" dirty="0"/>
          </a:p>
          <a:p>
            <a:pPr algn="r" eaLnBrk="1" hangingPunct="1"/>
            <a:r>
              <a:rPr lang="fi-FI" altLang="fi-FI" sz="1100" b="1" dirty="0" err="1"/>
              <a:t>Cut</a:t>
            </a:r>
            <a:r>
              <a:rPr lang="fi-FI" altLang="fi-FI" sz="1100" b="1" dirty="0"/>
              <a:t>:</a:t>
            </a:r>
          </a:p>
          <a:p>
            <a:pPr algn="r" eaLnBrk="1" hangingPunct="1"/>
            <a:endParaRPr lang="fi-FI" altLang="fi-FI" sz="1100" b="1" dirty="0"/>
          </a:p>
          <a:p>
            <a:pPr algn="r" eaLnBrk="1" hangingPunct="1"/>
            <a:endParaRPr lang="fi-FI" altLang="fi-FI" sz="1100" b="1" dirty="0"/>
          </a:p>
          <a:p>
            <a:pPr algn="r" eaLnBrk="1" hangingPunct="1"/>
            <a:r>
              <a:rPr lang="fi-FI" altLang="fi-FI" sz="1100" b="1" dirty="0"/>
              <a:t>Tulosten kirjaus:</a:t>
            </a:r>
          </a:p>
          <a:p>
            <a:pPr algn="r" eaLnBrk="1" hangingPunct="1"/>
            <a:endParaRPr lang="fi-FI" altLang="fi-FI" sz="1100" b="1" dirty="0"/>
          </a:p>
          <a:p>
            <a:pPr algn="r" eaLnBrk="1" hangingPunct="1"/>
            <a:endParaRPr lang="fi-FI" altLang="fi-FI" sz="1100" b="1" dirty="0"/>
          </a:p>
          <a:p>
            <a:pPr algn="r" eaLnBrk="1" hangingPunct="1"/>
            <a:endParaRPr lang="fi-FI" altLang="fi-FI" sz="1100" b="1" dirty="0"/>
          </a:p>
          <a:p>
            <a:pPr algn="r" eaLnBrk="1" hangingPunct="1"/>
            <a:endParaRPr lang="fi-FI" altLang="fi-FI" sz="1100" b="1" dirty="0"/>
          </a:p>
          <a:p>
            <a:pPr algn="r" eaLnBrk="1" hangingPunct="1"/>
            <a:endParaRPr lang="fi-FI" altLang="fi-FI" sz="1100" b="1" dirty="0"/>
          </a:p>
          <a:p>
            <a:pPr algn="r" eaLnBrk="1" hangingPunct="1"/>
            <a:endParaRPr lang="fi-FI" altLang="fi-FI" sz="1200" b="1" dirty="0">
              <a:latin typeface="Corbel" panose="020B0503020204020204" pitchFamily="34" charset="0"/>
            </a:endParaRPr>
          </a:p>
          <a:p>
            <a:pPr algn="r" eaLnBrk="1" hangingPunct="1"/>
            <a:endParaRPr lang="fi-FI" altLang="fi-FI" sz="1200" b="1" dirty="0">
              <a:latin typeface="Corbel" panose="020B0503020204020204" pitchFamily="34" charset="0"/>
            </a:endParaRPr>
          </a:p>
          <a:p>
            <a:pPr algn="r" eaLnBrk="1" hangingPunct="1"/>
            <a:endParaRPr lang="fi-FI" altLang="fi-FI" sz="1200" b="1" dirty="0">
              <a:latin typeface="Corbel" panose="020B0503020204020204" pitchFamily="34" charset="0"/>
            </a:endParaRPr>
          </a:p>
          <a:p>
            <a:pPr algn="r" eaLnBrk="1" hangingPunct="1"/>
            <a:endParaRPr lang="fi-FI" altLang="fi-FI" sz="1200" b="1" dirty="0">
              <a:latin typeface="Corbel" panose="020B0503020204020204" pitchFamily="34" charset="0"/>
            </a:endParaRPr>
          </a:p>
          <a:p>
            <a:pPr algn="r" eaLnBrk="1" hangingPunct="1"/>
            <a:endParaRPr lang="fi-FI" altLang="fi-FI" sz="1200" b="1" dirty="0">
              <a:latin typeface="Corbel" panose="020B0503020204020204" pitchFamily="34" charset="0"/>
            </a:endParaRPr>
          </a:p>
        </p:txBody>
      </p:sp>
      <p:sp>
        <p:nvSpPr>
          <p:cNvPr id="2052" name="Text Box 11">
            <a:extLst>
              <a:ext uri="{FF2B5EF4-FFF2-40B4-BE49-F238E27FC236}">
                <a16:creationId xmlns:a16="http://schemas.microsoft.com/office/drawing/2014/main" id="{D1705E67-D87E-4381-A1F9-CF4B3CE17B1D}"/>
              </a:ext>
            </a:extLst>
          </p:cNvPr>
          <p:cNvSpPr txBox="1">
            <a:spLocks noChangeArrowheads="1"/>
          </p:cNvSpPr>
          <p:nvPr/>
        </p:nvSpPr>
        <p:spPr bwMode="auto">
          <a:xfrm>
            <a:off x="1700212" y="3075573"/>
            <a:ext cx="4824535" cy="5370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fi-FI" sz="1100" dirty="0"/>
              <a:t>21.8.-23.8.2026</a:t>
            </a:r>
          </a:p>
          <a:p>
            <a:endParaRPr lang="fi-FI" sz="1100" dirty="0"/>
          </a:p>
          <a:p>
            <a:r>
              <a:rPr lang="fi-FI" sz="1100" dirty="0"/>
              <a:t>Pekka Salmi 050 526 1224</a:t>
            </a:r>
          </a:p>
          <a:p>
            <a:endParaRPr lang="fi-FI" sz="1100" dirty="0"/>
          </a:p>
          <a:p>
            <a:r>
              <a:rPr lang="fi-FI" sz="1100" dirty="0"/>
              <a:t>Löytyvät netistä </a:t>
            </a:r>
            <a:r>
              <a:rPr lang="fi-FI" sz="1100" dirty="0">
                <a:hlinkClick r:id="rId2"/>
              </a:rPr>
              <a:t>https://kymengolf.fi/fi-fi/kilpailumaaraykset/kgn-lyontipelimestaruuskilpailu/956/</a:t>
            </a:r>
            <a:endParaRPr lang="fi-FI" sz="1100" dirty="0"/>
          </a:p>
          <a:p>
            <a:endParaRPr lang="fi-FI" sz="1100" dirty="0"/>
          </a:p>
          <a:p>
            <a:r>
              <a:rPr lang="pt-BR" sz="1100" dirty="0"/>
              <a:t>61: M</a:t>
            </a:r>
          </a:p>
          <a:p>
            <a:r>
              <a:rPr lang="pt-BR" sz="1100" dirty="0"/>
              <a:t>56: M65</a:t>
            </a:r>
          </a:p>
          <a:p>
            <a:r>
              <a:rPr lang="pt-BR" sz="1100" dirty="0"/>
              <a:t>52: N, M70</a:t>
            </a:r>
          </a:p>
          <a:p>
            <a:r>
              <a:rPr lang="pt-BR" sz="1100" dirty="0"/>
              <a:t>47: N65, M75, M80</a:t>
            </a:r>
          </a:p>
          <a:p>
            <a:r>
              <a:rPr lang="pt-BR" sz="1100" dirty="0"/>
              <a:t>42: N70</a:t>
            </a:r>
          </a:p>
          <a:p>
            <a:endParaRPr lang="fi-FI" sz="1100" dirty="0"/>
          </a:p>
          <a:p>
            <a:r>
              <a:rPr lang="fi-FI" sz="1100" dirty="0"/>
              <a:t>M yleinen 42 ja tasatulokset</a:t>
            </a:r>
          </a:p>
          <a:p>
            <a:r>
              <a:rPr lang="fi-FI" sz="1100" dirty="0"/>
              <a:t>M65,M75,M80 ja N yleinen 9 ja tasatulokset</a:t>
            </a:r>
          </a:p>
          <a:p>
            <a:endParaRPr lang="fi-FI" sz="1100" b="1" dirty="0"/>
          </a:p>
          <a:p>
            <a:r>
              <a:rPr lang="fi-FI" sz="1100" dirty="0"/>
              <a:t>Kilpailussa käytetään digitaalista tulosten kirjausta Golfbox-järjestelmään. </a:t>
            </a:r>
            <a:r>
              <a:rPr lang="fi-FI" sz="1100" b="1" dirty="0"/>
              <a:t>Yksi ryhmän pelaajista kirjaa koko ryhmän tulokset Golfboxiin</a:t>
            </a:r>
            <a:r>
              <a:rPr lang="fi-FI" sz="1100" dirty="0"/>
              <a:t>. Pelatun reiän tulokset pitää kirjata ennen seuraavan reiän avauslyöntejä. </a:t>
            </a:r>
            <a:r>
              <a:rPr lang="fi-FI" sz="1100" b="1" dirty="0"/>
              <a:t>Lisäksi yksi ryhmän pelaajista kirjaa koko ryhmän tulokset pahviselle tuloskortille</a:t>
            </a:r>
            <a:r>
              <a:rPr lang="fi-FI" sz="1100" dirty="0"/>
              <a:t>. Jos ryhmä ei pidä reaaliaikaista kirjausta Golfboksissa, tulee ryhmän ilmoittaa reikäkohtaiset tulokset caddiemasterille </a:t>
            </a:r>
            <a:r>
              <a:rPr lang="fi-FI" sz="1100" dirty="0" err="1"/>
              <a:t>Scoring</a:t>
            </a:r>
            <a:r>
              <a:rPr lang="fi-FI" sz="1100" dirty="0"/>
              <a:t> </a:t>
            </a:r>
            <a:r>
              <a:rPr lang="fi-FI" sz="1100" dirty="0" err="1"/>
              <a:t>arealla</a:t>
            </a:r>
            <a:r>
              <a:rPr lang="fi-FI" sz="1100" dirty="0"/>
              <a:t> ensimmäisen 9 reiän jälkeen.</a:t>
            </a:r>
          </a:p>
          <a:p>
            <a:r>
              <a:rPr lang="fi-FI" sz="1100" b="1" dirty="0"/>
              <a:t>Kierroksen päätyttyä pelaajat käyvät tulokset yhdessä läpi </a:t>
            </a:r>
            <a:r>
              <a:rPr lang="fi-FI" sz="1100" b="1" dirty="0" err="1"/>
              <a:t>Scoring</a:t>
            </a:r>
            <a:r>
              <a:rPr lang="fi-FI" sz="1100" b="1" dirty="0"/>
              <a:t> Arealla. </a:t>
            </a:r>
            <a:r>
              <a:rPr lang="fi-FI" sz="1100" dirty="0" err="1"/>
              <a:t>Scoring</a:t>
            </a:r>
            <a:r>
              <a:rPr lang="fi-FI" sz="1100" dirty="0"/>
              <a:t> Area sijaitsee caddiemasterin tiskillä. Tulokset luetaan ääneen ja pelaajat vahvistavat suullisesti, että oma tulos on oikein. Digitaalinen tuloskortti on pelaajan virallinen tuloskortti. Tuloskortti katsotaan palautetuksi, kun pelaaja poistuu </a:t>
            </a:r>
            <a:r>
              <a:rPr lang="fi-FI" sz="1100" dirty="0" err="1"/>
              <a:t>Scoring</a:t>
            </a:r>
            <a:r>
              <a:rPr lang="fi-FI" sz="1100" dirty="0"/>
              <a:t> Arealta.</a:t>
            </a:r>
          </a:p>
          <a:p>
            <a:r>
              <a:rPr lang="fi-FI" sz="1100" dirty="0"/>
              <a:t>Kaikkien sarjojen palkintojen jako sarjoittain sunnuntaina heti kunkin sarjan kilpailujen jälkeen</a:t>
            </a:r>
            <a:r>
              <a:rPr lang="fi-FI" sz="1200" dirty="0"/>
              <a:t>. </a:t>
            </a:r>
            <a:br>
              <a:rPr lang="fi-FI" sz="1050" dirty="0"/>
            </a:br>
            <a:endParaRPr lang="fi-FI" altLang="fi-FI" sz="1200" dirty="0">
              <a:latin typeface="Corbel"/>
            </a:endParaRPr>
          </a:p>
        </p:txBody>
      </p:sp>
      <p:sp>
        <p:nvSpPr>
          <p:cNvPr id="2" name="Rectangle 1">
            <a:extLst>
              <a:ext uri="{FF2B5EF4-FFF2-40B4-BE49-F238E27FC236}">
                <a16:creationId xmlns:a16="http://schemas.microsoft.com/office/drawing/2014/main" id="{69C6B215-E81B-47AB-8A9C-7C44CBA7D5EA}"/>
              </a:ext>
            </a:extLst>
          </p:cNvPr>
          <p:cNvSpPr/>
          <p:nvPr/>
        </p:nvSpPr>
        <p:spPr>
          <a:xfrm>
            <a:off x="1268760" y="2141983"/>
            <a:ext cx="4824536" cy="646331"/>
          </a:xfrm>
          <a:prstGeom prst="rect">
            <a:avLst/>
          </a:prstGeom>
        </p:spPr>
        <p:txBody>
          <a:bodyPr wrap="square" lIns="91440" tIns="45720" rIns="91440" bIns="45720" anchor="t">
            <a:spAutoFit/>
          </a:bodyPr>
          <a:lstStyle/>
          <a:p>
            <a:r>
              <a:rPr lang="fi-FI" b="1" dirty="0">
                <a:solidFill>
                  <a:schemeClr val="accent6"/>
                </a:solidFill>
                <a:latin typeface="Arial"/>
                <a:cs typeface="Arial"/>
              </a:rPr>
              <a:t>KG:N LYÖNTIPELIMESTARUUSKILPAILU Lisäykset netin kilpailumääräykseen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10">
            <a:extLst>
              <a:ext uri="{FF2B5EF4-FFF2-40B4-BE49-F238E27FC236}">
                <a16:creationId xmlns:a16="http://schemas.microsoft.com/office/drawing/2014/main" id="{6BF1799A-8F37-4A64-B602-D2B12DAF038C}"/>
              </a:ext>
            </a:extLst>
          </p:cNvPr>
          <p:cNvSpPr txBox="1">
            <a:spLocks noChangeArrowheads="1"/>
          </p:cNvSpPr>
          <p:nvPr/>
        </p:nvSpPr>
        <p:spPr bwMode="auto">
          <a:xfrm>
            <a:off x="116632" y="2182096"/>
            <a:ext cx="1467420" cy="567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fi-FI" altLang="fi-FI" sz="1100" b="1" dirty="0">
                <a:latin typeface="+mj-lt"/>
              </a:rPr>
              <a:t>Pelijärjestys:</a:t>
            </a: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r>
              <a:rPr lang="fi-FI" altLang="fi-FI" sz="1100" b="1" dirty="0">
                <a:latin typeface="+mj-lt"/>
              </a:rPr>
              <a:t>  </a:t>
            </a: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r>
              <a:rPr lang="fi-FI" altLang="fi-FI" sz="1100" b="1" dirty="0">
                <a:latin typeface="+mj-lt"/>
              </a:rPr>
              <a:t>DZ ja lipunpaikat:</a:t>
            </a: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r>
              <a:rPr lang="fi-FI" altLang="fi-FI" sz="1100" b="1" dirty="0">
                <a:latin typeface="+mj-lt"/>
              </a:rPr>
              <a:t>Odottamattomat muutokset:</a:t>
            </a: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endParaRPr lang="fi-FI" altLang="fi-FI" sz="1100" b="1" dirty="0">
              <a:latin typeface="+mj-lt"/>
            </a:endParaRPr>
          </a:p>
          <a:p>
            <a:pPr algn="r" eaLnBrk="1" hangingPunct="1"/>
            <a:r>
              <a:rPr lang="fi-FI" altLang="fi-FI" sz="1100" b="1" dirty="0">
                <a:latin typeface="+mj-lt"/>
              </a:rPr>
              <a:t>Pelin keskeyttäminen:</a:t>
            </a:r>
          </a:p>
          <a:p>
            <a:pPr algn="r" eaLnBrk="1" hangingPunct="1">
              <a:lnSpc>
                <a:spcPct val="90000"/>
              </a:lnSpc>
            </a:pPr>
            <a:endParaRPr lang="fi-FI" altLang="fi-FI" sz="1200" b="1" dirty="0">
              <a:latin typeface="Corbel" panose="020B0503020204020204" pitchFamily="34" charset="0"/>
            </a:endParaRPr>
          </a:p>
        </p:txBody>
      </p:sp>
      <p:sp>
        <p:nvSpPr>
          <p:cNvPr id="2052" name="Text Box 11">
            <a:extLst>
              <a:ext uri="{FF2B5EF4-FFF2-40B4-BE49-F238E27FC236}">
                <a16:creationId xmlns:a16="http://schemas.microsoft.com/office/drawing/2014/main" id="{D1705E67-D87E-4381-A1F9-CF4B3CE17B1D}"/>
              </a:ext>
            </a:extLst>
          </p:cNvPr>
          <p:cNvSpPr txBox="1">
            <a:spLocks noChangeArrowheads="1"/>
          </p:cNvSpPr>
          <p:nvPr/>
        </p:nvSpPr>
        <p:spPr bwMode="auto">
          <a:xfrm>
            <a:off x="1700213" y="2164544"/>
            <a:ext cx="4824535" cy="7172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fi-FI" sz="1100" b="1" dirty="0">
                <a:latin typeface="+mj-lt"/>
              </a:rPr>
              <a:t>Pe 21.8.2026 </a:t>
            </a:r>
            <a:r>
              <a:rPr lang="fi-FI" sz="1100" dirty="0">
                <a:latin typeface="+mj-lt"/>
              </a:rPr>
              <a:t>Lähdöt 1. tii klo 08:00 alkaen. Arvotut peliryhmät. Pelijärjestys: </a:t>
            </a:r>
            <a:r>
              <a:rPr lang="fi-FI" sz="1100" b="1" dirty="0">
                <a:latin typeface="+mj-lt"/>
              </a:rPr>
              <a:t>M</a:t>
            </a:r>
            <a:r>
              <a:rPr lang="fi-FI" sz="1100" dirty="0">
                <a:latin typeface="+mj-lt"/>
              </a:rPr>
              <a:t> (aamulähdöt), M65, M70, M75, M80.</a:t>
            </a:r>
          </a:p>
          <a:p>
            <a:r>
              <a:rPr lang="fi-FI" sz="1100" b="1" dirty="0">
                <a:latin typeface="+mj-lt"/>
              </a:rPr>
              <a:t>Pe 21.8.2026 </a:t>
            </a:r>
            <a:r>
              <a:rPr lang="fi-FI" sz="1100" dirty="0">
                <a:latin typeface="+mj-lt"/>
              </a:rPr>
              <a:t>Lähdöt 1. &amp; 10. tii. Sarjan </a:t>
            </a:r>
            <a:r>
              <a:rPr lang="fi-FI" sz="1100" b="1" dirty="0">
                <a:latin typeface="+mj-lt"/>
              </a:rPr>
              <a:t>M</a:t>
            </a:r>
            <a:r>
              <a:rPr lang="fi-FI" sz="1100" dirty="0">
                <a:latin typeface="+mj-lt"/>
              </a:rPr>
              <a:t> (iltalähdöt) arvotut peliryhmät klo 14.30 alkaen. Jos halukkaita on, peliryhmiä voidaan sijoittaa myös aamulähtöihin – halukkuudesta voi ilmoittaa ilmoittautumisen yhteydessä.</a:t>
            </a:r>
          </a:p>
          <a:p>
            <a:r>
              <a:rPr lang="fi-FI" sz="1100" b="1" dirty="0">
                <a:latin typeface="+mj-lt"/>
              </a:rPr>
              <a:t>la 22.8.2026</a:t>
            </a:r>
            <a:r>
              <a:rPr lang="fi-FI" sz="1100" dirty="0">
                <a:latin typeface="+mj-lt"/>
              </a:rPr>
              <a:t> Lähdöt 1. tii klo 08:00 alkaen. Sarjan </a:t>
            </a:r>
            <a:r>
              <a:rPr lang="fi-FI" sz="1100" b="1" dirty="0">
                <a:latin typeface="+mj-lt"/>
              </a:rPr>
              <a:t>M</a:t>
            </a:r>
            <a:r>
              <a:rPr lang="fi-FI" sz="1100" dirty="0">
                <a:latin typeface="+mj-lt"/>
              </a:rPr>
              <a:t> lähdöt paremmuusjärjestyksessä, muissa sarjoissa arvotut lähdöt.</a:t>
            </a:r>
          </a:p>
          <a:p>
            <a:r>
              <a:rPr lang="fi-FI" sz="1100" dirty="0">
                <a:latin typeface="+mj-lt"/>
              </a:rPr>
              <a:t>Pelijärjestys: M, N, N70, N65</a:t>
            </a:r>
          </a:p>
          <a:p>
            <a:r>
              <a:rPr lang="fi-FI" sz="1100" b="1" dirty="0">
                <a:latin typeface="+mj-lt"/>
              </a:rPr>
              <a:t>Su 23.8.2026</a:t>
            </a:r>
            <a:r>
              <a:rPr lang="fi-FI" sz="1100" dirty="0">
                <a:latin typeface="+mj-lt"/>
              </a:rPr>
              <a:t> Lähdöt 1. tii klo 08:00 alkaen. Käännetty paremmuusjärjestys kaikissa sarjoissa.</a:t>
            </a:r>
          </a:p>
          <a:p>
            <a:r>
              <a:rPr lang="fi-FI" sz="1100" dirty="0">
                <a:latin typeface="+mj-lt"/>
              </a:rPr>
              <a:t>Pelijärjestys: M65, M70, M75, M80, N70, N65, N, M.</a:t>
            </a:r>
          </a:p>
          <a:p>
            <a:r>
              <a:rPr lang="fi-FI" sz="1100" dirty="0">
                <a:latin typeface="+mj-lt"/>
              </a:rPr>
              <a:t>Huom. </a:t>
            </a:r>
            <a:r>
              <a:rPr lang="fi-FI" sz="1100" b="1" dirty="0">
                <a:latin typeface="+mj-lt"/>
              </a:rPr>
              <a:t>N-</a:t>
            </a:r>
            <a:r>
              <a:rPr lang="fi-FI" sz="1100" dirty="0">
                <a:latin typeface="+mj-lt"/>
              </a:rPr>
              <a:t>sarjan lauantain parhaat pelaajat pelaavat viimeisen päivän (sunnuntai) kolmanneksi viimeisessä lähtöryhmässä ja</a:t>
            </a:r>
            <a:r>
              <a:rPr lang="fi-FI" sz="1100" b="1" dirty="0">
                <a:latin typeface="+mj-lt"/>
              </a:rPr>
              <a:t> M-</a:t>
            </a:r>
            <a:r>
              <a:rPr lang="fi-FI" sz="1100" dirty="0">
                <a:latin typeface="+mj-lt"/>
              </a:rPr>
              <a:t>sarjan kaksi parasta lähtöryhmää heidän jälkeensä.</a:t>
            </a:r>
          </a:p>
          <a:p>
            <a:pPr eaLnBrk="1" hangingPunct="1"/>
            <a:endParaRPr lang="fi-FI" sz="1100" dirty="0">
              <a:latin typeface="+mj-lt"/>
            </a:endParaRPr>
          </a:p>
          <a:p>
            <a:r>
              <a:rPr lang="fi-FI" sz="1100" b="1" dirty="0"/>
              <a:t>Miesten avoimessa sarjassa ja Naisten avoimessa sarjassa ei ole käytössä </a:t>
            </a:r>
            <a:r>
              <a:rPr lang="fi-FI" sz="1100" b="1" dirty="0" err="1"/>
              <a:t>Drop</a:t>
            </a:r>
            <a:r>
              <a:rPr lang="fi-FI" sz="1100" b="1" dirty="0"/>
              <a:t> </a:t>
            </a:r>
            <a:r>
              <a:rPr lang="fi-FI" sz="1100" b="1" dirty="0" err="1"/>
              <a:t>Zonea</a:t>
            </a:r>
            <a:r>
              <a:rPr lang="fi-FI" sz="1100" b="1" dirty="0"/>
              <a:t> väylällä 13. Muissa sarjoissa DZ käytössä normaalisti. Väylän 10 DZ on käytössä kaikissa sarjoissa.</a:t>
            </a:r>
          </a:p>
          <a:p>
            <a:r>
              <a:rPr lang="fi-FI" sz="1100" dirty="0"/>
              <a:t>Kilpailussa ei ole käytössä griini lohkot lipun paikka kartat saa </a:t>
            </a:r>
            <a:r>
              <a:rPr lang="fi-FI" sz="1100" dirty="0" err="1"/>
              <a:t>caddiemasterilta</a:t>
            </a:r>
            <a:r>
              <a:rPr lang="fi-FI" sz="1100" dirty="0"/>
              <a:t>.</a:t>
            </a:r>
          </a:p>
          <a:p>
            <a:endParaRPr lang="fi-FI" sz="1100" dirty="0"/>
          </a:p>
          <a:p>
            <a:r>
              <a:rPr lang="fi-FI" sz="1100" dirty="0">
                <a:latin typeface="+mj-lt"/>
              </a:rPr>
              <a:t>Viikonlopun sää näyttää hyvin epävakaiselle. Perjantai aamuna/yöllä luvataan ukkosta jolloin kenttä henkilökunta ei pääse töihin. Saattaa aiheuttaa muutoksia lähtö aikoihin. Sunnuntaina luvataan paljon sadetta mikä saattaa myös myöhästyttää lähtö aikoja. Jos vettä tulee niin paljon ettei pystytä pelaaman kilpailu typistetään M yleisessä sarjassa 2 kierrokseen ja muissa sarjoissa 1 kierrokseen. </a:t>
            </a:r>
          </a:p>
          <a:p>
            <a:r>
              <a:rPr lang="fi-FI" sz="1100" b="1" dirty="0">
                <a:latin typeface="+mj-lt"/>
              </a:rPr>
              <a:t>Kaikista muutoksista pyritään ilmoittamaan hyvissä ajoin sähköpostitse. </a:t>
            </a:r>
          </a:p>
          <a:p>
            <a:endParaRPr lang="fi-FI" sz="1100" dirty="0">
              <a:latin typeface="+mj-lt"/>
            </a:endParaRPr>
          </a:p>
          <a:p>
            <a:r>
              <a:rPr lang="fi-FI" sz="1100" dirty="0">
                <a:latin typeface="+mj-lt"/>
              </a:rPr>
              <a:t>Seuraavia signaaleja käytetään pelin keskeyttämiseksi ja jatkamiseksi:</a:t>
            </a:r>
          </a:p>
          <a:p>
            <a:r>
              <a:rPr lang="fi-FI" sz="1100" dirty="0">
                <a:latin typeface="+mj-lt"/>
              </a:rPr>
              <a:t>- Yksi pitkä sireenin ääni : Välitön pelin keskeytys vaarallisen tilanteen vuoksi</a:t>
            </a:r>
          </a:p>
          <a:p>
            <a:r>
              <a:rPr lang="fi-FI" sz="1100" dirty="0">
                <a:latin typeface="+mj-lt"/>
              </a:rPr>
              <a:t>- Kaksi perättäistä sireenin ääntä : Peli jatkuu</a:t>
            </a:r>
          </a:p>
          <a:p>
            <a:r>
              <a:rPr lang="fi-FI" sz="1100" dirty="0">
                <a:latin typeface="+mj-lt"/>
              </a:rPr>
              <a:t>Huomautus: Mikäli peli keskeytetään välittömästi vaarallisen tilanteen vuoksi, myös kaikki harjoittelualueet suljetaan välittömästi.</a:t>
            </a:r>
          </a:p>
          <a:p>
            <a:endParaRPr lang="fi-FI" sz="1100" dirty="0">
              <a:latin typeface="+mj-lt"/>
            </a:endParaRPr>
          </a:p>
          <a:p>
            <a:endParaRPr lang="fi-FI" sz="1100" dirty="0">
              <a:latin typeface="+mj-lt"/>
            </a:endParaRPr>
          </a:p>
          <a:p>
            <a:pPr eaLnBrk="1" hangingPunct="1">
              <a:lnSpc>
                <a:spcPct val="90000"/>
              </a:lnSpc>
            </a:pPr>
            <a:endParaRPr lang="fi-FI" altLang="fi-FI" sz="1200" dirty="0">
              <a:latin typeface="Corbel"/>
            </a:endParaRPr>
          </a:p>
          <a:p>
            <a:pPr eaLnBrk="1" hangingPunct="1">
              <a:lnSpc>
                <a:spcPct val="90000"/>
              </a:lnSpc>
            </a:pPr>
            <a:endParaRPr lang="fi-FI" altLang="fi-FI" sz="1200" dirty="0">
              <a:latin typeface="Corbel"/>
            </a:endParaRPr>
          </a:p>
          <a:p>
            <a:pPr eaLnBrk="1" hangingPunct="1">
              <a:lnSpc>
                <a:spcPct val="90000"/>
              </a:lnSpc>
            </a:pPr>
            <a:endParaRPr lang="fi-FI" altLang="fi-FI" sz="1200" dirty="0">
              <a:latin typeface="+mn-lt"/>
            </a:endParaRPr>
          </a:p>
          <a:p>
            <a:pPr eaLnBrk="1" hangingPunct="1">
              <a:lnSpc>
                <a:spcPct val="90000"/>
              </a:lnSpc>
            </a:pPr>
            <a:endParaRPr lang="fi-FI" altLang="fi-FI" sz="1200" dirty="0">
              <a:latin typeface="Corbel"/>
            </a:endParaRPr>
          </a:p>
        </p:txBody>
      </p:sp>
      <p:sp>
        <p:nvSpPr>
          <p:cNvPr id="2053" name="Text Box 12">
            <a:extLst>
              <a:ext uri="{FF2B5EF4-FFF2-40B4-BE49-F238E27FC236}">
                <a16:creationId xmlns:a16="http://schemas.microsoft.com/office/drawing/2014/main" id="{C9E5BE6B-FA4B-495D-9CEE-85B5745D3124}"/>
              </a:ext>
            </a:extLst>
          </p:cNvPr>
          <p:cNvSpPr txBox="1">
            <a:spLocks noChangeArrowheads="1"/>
          </p:cNvSpPr>
          <p:nvPr/>
        </p:nvSpPr>
        <p:spPr bwMode="auto">
          <a:xfrm rot="10800000" flipH="1" flipV="1">
            <a:off x="1610350" y="8841432"/>
            <a:ext cx="130012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i-FI" altLang="fi-FI" b="1" dirty="0">
                <a:latin typeface="Corbel" panose="020B0503020204020204" pitchFamily="34" charset="0"/>
              </a:rPr>
              <a:t>Tervetuloa</a:t>
            </a:r>
          </a:p>
          <a:p>
            <a:pPr eaLnBrk="1" hangingPunct="1"/>
            <a:r>
              <a:rPr lang="fi-FI" altLang="fi-FI" sz="1200" dirty="0">
                <a:latin typeface="Corbel" panose="020B0503020204020204" pitchFamily="34" charset="0"/>
              </a:rPr>
              <a:t>Kymen Golf ry, kilpailutoimikunta</a:t>
            </a:r>
          </a:p>
        </p:txBody>
      </p:sp>
    </p:spTree>
    <p:extLst>
      <p:ext uri="{BB962C8B-B14F-4D97-AF65-F5344CB8AC3E}">
        <p14:creationId xmlns:p14="http://schemas.microsoft.com/office/powerpoint/2010/main" val="2927946102"/>
      </p:ext>
    </p:extLst>
  </p:cSld>
  <p:clrMapOvr>
    <a:masterClrMapping/>
  </p:clrMapOvr>
</p:sld>
</file>

<file path=ppt/theme/theme1.xml><?xml version="1.0" encoding="utf-8"?>
<a:theme xmlns:a="http://schemas.openxmlformats.org/drawingml/2006/main" name="Mukautettu suunnittelumalli">
  <a:themeElements>
    <a:clrScheme name="Mukautettu suunnittelumalli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ukautettu suunnittelumall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Mukautettu suunnittelumalli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ukautettu suunnittelumalli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ukautettu suunnittelumalli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ukautettu suunnittelumalli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ukautettu suunnittelumalli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ukautettu suunnittelumalli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ukautettu suunnittelumalli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ukautettu suunnittelumalli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ukautettu suunnittelumalli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ukautettu suunnittelumalli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ukautettu suunnittelumalli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ukautettu suunnittelumalli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327</TotalTime>
  <Words>520</Words>
  <Application>Microsoft Office PowerPoint</Application>
  <PresentationFormat>A4-paperi (210 x 297 mm)</PresentationFormat>
  <Paragraphs>98</Paragraphs>
  <Slides>2</Slides>
  <Notes>0</Notes>
  <HiddenSlides>0</HiddenSlides>
  <MMClips>0</MMClips>
  <ScaleCrop>false</ScaleCrop>
  <HeadingPairs>
    <vt:vector size="8" baseType="variant">
      <vt:variant>
        <vt:lpstr>Käytetyt fontit</vt:lpstr>
      </vt:variant>
      <vt:variant>
        <vt:i4>2</vt:i4>
      </vt:variant>
      <vt:variant>
        <vt:lpstr>Teema</vt:lpstr>
      </vt:variant>
      <vt:variant>
        <vt:i4>1</vt:i4>
      </vt:variant>
      <vt:variant>
        <vt:lpstr>Upotetut OLE-palvelimet</vt:lpstr>
      </vt:variant>
      <vt:variant>
        <vt:i4>1</vt:i4>
      </vt:variant>
      <vt:variant>
        <vt:lpstr>Dian otsikot</vt:lpstr>
      </vt:variant>
      <vt:variant>
        <vt:i4>2</vt:i4>
      </vt:variant>
    </vt:vector>
  </HeadingPairs>
  <TitlesOfParts>
    <vt:vector size="6" baseType="lpstr">
      <vt:lpstr>Arial</vt:lpstr>
      <vt:lpstr>Corbel</vt:lpstr>
      <vt:lpstr>Mukautettu suunnittelumalli</vt:lpstr>
      <vt:lpstr>CorelDRAW</vt:lpstr>
      <vt:lpstr>PowerPoint-esitys</vt:lpstr>
      <vt:lpstr>PowerPoint-esitys</vt:lpstr>
    </vt:vector>
  </TitlesOfParts>
  <Company>Mainostoimisto Mainos-WooDoo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Päppä</dc:creator>
  <cp:lastModifiedBy>Heikki Illiminsky</cp:lastModifiedBy>
  <cp:revision>81</cp:revision>
  <cp:lastPrinted>2019-03-27T13:57:45Z</cp:lastPrinted>
  <dcterms:created xsi:type="dcterms:W3CDTF">2018-05-23T13:49:13Z</dcterms:created>
  <dcterms:modified xsi:type="dcterms:W3CDTF">2026-08-20T09:58:07Z</dcterms:modified>
</cp:coreProperties>
</file>